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0" r:id="rId2"/>
    <p:sldId id="286" r:id="rId3"/>
    <p:sldId id="258" r:id="rId4"/>
    <p:sldId id="277" r:id="rId5"/>
    <p:sldId id="260" r:id="rId6"/>
    <p:sldId id="284" r:id="rId7"/>
    <p:sldId id="279" r:id="rId8"/>
    <p:sldId id="312" r:id="rId9"/>
    <p:sldId id="272" r:id="rId10"/>
    <p:sldId id="280" r:id="rId11"/>
    <p:sldId id="268" r:id="rId12"/>
    <p:sldId id="291" r:id="rId13"/>
    <p:sldId id="296" r:id="rId14"/>
    <p:sldId id="292" r:id="rId15"/>
    <p:sldId id="295" r:id="rId16"/>
    <p:sldId id="294" r:id="rId17"/>
    <p:sldId id="304" r:id="rId18"/>
    <p:sldId id="298" r:id="rId19"/>
    <p:sldId id="302" r:id="rId20"/>
    <p:sldId id="303" r:id="rId21"/>
    <p:sldId id="299" r:id="rId22"/>
    <p:sldId id="301" r:id="rId23"/>
    <p:sldId id="308" r:id="rId24"/>
    <p:sldId id="306" r:id="rId25"/>
    <p:sldId id="310" r:id="rId26"/>
    <p:sldId id="311" r:id="rId27"/>
    <p:sldId id="305" r:id="rId28"/>
    <p:sldId id="300" r:id="rId29"/>
    <p:sldId id="314" r:id="rId30"/>
    <p:sldId id="267" r:id="rId31"/>
    <p:sldId id="271" r:id="rId32"/>
  </p:sldIdLst>
  <p:sldSz cx="9144000" cy="6858000" type="screen4x3"/>
  <p:notesSz cx="6797675" cy="9926638"/>
  <p:embeddedFontLst>
    <p:embeddedFont>
      <p:font typeface="나눔고딕 ExtraBold" panose="020B0600000101010101" charset="-127"/>
      <p:bold r:id="rId35"/>
    </p:embeddedFont>
    <p:embeddedFont>
      <p:font typeface="나눔명조 ExtraBold" panose="020B0600000101010101" charset="-127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고딕" panose="020B0600000101010101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 autoAdjust="0"/>
    <p:restoredTop sz="86364" autoAdjust="0"/>
  </p:normalViewPr>
  <p:slideViewPr>
    <p:cSldViewPr>
      <p:cViewPr varScale="1">
        <p:scale>
          <a:sx n="86" d="100"/>
          <a:sy n="86" d="100"/>
        </p:scale>
        <p:origin x="54" y="570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2020-01-09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88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2020-01-09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6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14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77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8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7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vignette.wikia.nocookie.net/riseofcivilizations/images/f/fd/Building_Castle_1_5.png/revision/latest?cb=20181114154437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hyperlink" Target="https://riseofkingdoms.fandom.com/wiki/Items/Book_of_Covenan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hyperlink" Target="https://riseofkingdoms.fandom.com/wiki/Items/Book_of_Covena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vignette.wikia.nocookie.net/riseofcivilizations/images/f/f9/Building_Alliance_Center_1_5.png/revision/latest?cb=20181114154013" TargetMode="Externa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lithgames.com/en/us?nlr=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nhn\바탕 화면\한글_디자이너스룸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작성자   </a:t>
            </a: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소속팀 </a:t>
            </a: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상위부서   </a:t>
            </a: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2011.10</a:t>
            </a:r>
            <a:endParaRPr lang="en-US" altLang="ko-KR" sz="9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 descr="C:\Documents and Settings\nhn\바탕 화면\naver_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51520" y="645391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ko-KR" altLang="en-US" spc="-50" dirty="0" err="1" smtClean="0"/>
              <a:t>라이즈</a:t>
            </a:r>
            <a:r>
              <a:rPr lang="ko-KR" altLang="en-US" spc="-50" dirty="0" smtClean="0"/>
              <a:t> </a:t>
            </a:r>
            <a:r>
              <a:rPr lang="ko-KR" altLang="en-US" spc="-50" dirty="0" err="1" smtClean="0"/>
              <a:t>오브</a:t>
            </a:r>
            <a:r>
              <a:rPr lang="ko-KR" altLang="en-US" spc="-50" dirty="0" smtClean="0"/>
              <a:t> </a:t>
            </a:r>
            <a:r>
              <a:rPr lang="ko-KR" altLang="en-US" spc="-50" dirty="0" err="1" smtClean="0"/>
              <a:t>킹덤즈</a:t>
            </a:r>
            <a:r>
              <a:rPr lang="en-US" altLang="ko-KR" spc="-50" dirty="0" smtClean="0"/>
              <a:t/>
            </a:r>
            <a:br>
              <a:rPr lang="en-US" altLang="ko-KR" spc="-50" dirty="0" smtClean="0"/>
            </a:br>
            <a:r>
              <a:rPr lang="ko-KR" altLang="en-US" b="0" spc="-50" dirty="0" smtClean="0"/>
              <a:t>시스템 분석</a:t>
            </a:r>
            <a:endParaRPr lang="ko-KR" altLang="en-US" b="0" spc="-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1-5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2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내용 제목</a:t>
            </a:r>
            <a:endParaRPr lang="en-US" altLang="ko-KR" sz="1200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10602" y="1196752"/>
            <a:ext cx="5588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내용을 작성하세요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본문내용 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spc="-3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나눔고딕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R, 10pt</a:t>
            </a:r>
            <a:endParaRPr lang="ko-KR" altLang="en-US" sz="1000" spc="-30" dirty="0"/>
          </a:p>
        </p:txBody>
      </p:sp>
      <p:sp>
        <p:nvSpPr>
          <p:cNvPr id="14" name="직사각형 1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8195" y="912763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UI </a:t>
            </a:r>
            <a:r>
              <a:rPr lang="ko-KR" altLang="en-US" sz="1800" spc="-50" dirty="0" smtClean="0"/>
              <a:t>순서도</a:t>
            </a:r>
            <a:endParaRPr lang="ko-KR" altLang="en-US" sz="1800" spc="-5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시청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도시의 핵심이자 문명의 근원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도시의 가장 중요한 건축물로 건설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자원수집 기술연구 부대발전 등 전반적인 전투력 상승 요소에 직접적인 영향을 주는 건축물</a:t>
            </a:r>
          </a:p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성 모양의 아이콘은 도시의 정보를 확인 시켜준다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버프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아이콘으로 들어가면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경제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버프와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군사버프로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다시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나뉘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는데 기존 문명 </a:t>
            </a:r>
            <a:r>
              <a:rPr lang="ko-KR" altLang="ko-KR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버프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와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영향을 받고 있는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버트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사항을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확인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할 수 있다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업그레이드 수준에 따라 운용 가능한 부대 인원과 파견 가능한 부대수가 달라진다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pic>
        <p:nvPicPr>
          <p:cNvPr id="18" name="그림 17" descr="C:\Users\student\AppData\Local\Microsoft\Windows\INetCache\Content.Word\622FAF8D-BB0C-4035-AA7E-E842F16A072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14473"/>
            <a:ext cx="3649328" cy="199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 descr="C:\Users\student\AppData\Local\Microsoft\Windows\INetCache\Content.Word\D4D8E9C4-E8E1-42BA-8D17-71DA3A2A399B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90" y="4309966"/>
            <a:ext cx="3649328" cy="199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시청 시청 1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18" y="2469567"/>
            <a:ext cx="171450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C:\Users\student\AppData\Local\Microsoft\Windows\INetCache\Content.Word\02CB7F72-977F-4FFA-8686-DA11FD31124F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56" y="2314472"/>
            <a:ext cx="3652851" cy="205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기념비 6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85" y="2388270"/>
            <a:ext cx="171450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기념비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페리카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왕국의 역사가 기록되어있다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왕국의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역사를 자유롭게 열람할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왕국의 역사는 플레이어와 연맹의 업적을 의미한다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업적의 조건을 충족하면 보상이 주어진다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pic>
        <p:nvPicPr>
          <p:cNvPr id="24" name="그림 23" descr="건물 게시판 1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90" y="4774937"/>
            <a:ext cx="17145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2316510" y="5085184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게시판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10602" y="5342336"/>
            <a:ext cx="5588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각종 이벤트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업데이트 정보 게재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29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건물 농장 1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537862"/>
            <a:ext cx="171450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자원 생산시설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식량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목재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석재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금화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종으로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구성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도시 안에서 생산되고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도시 밖에 있는 농장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금광 등에서 채집 가능하다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건물을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짓거나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업그레이드 할 때 필요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업그레이드 할 때마다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시간당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생산량과 최대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생산량이 향상된다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pic>
        <p:nvPicPr>
          <p:cNvPr id="3076" name="Picture 4" descr="제재소 건물 1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86" y="2442613"/>
            <a:ext cx="17145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채석장 1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995" y="4108275"/>
            <a:ext cx="17145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건물 금광 1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497" y="4159247"/>
            <a:ext cx="17145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310602" y="2391542"/>
            <a:ext cx="13172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농장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42284" y="2391542"/>
            <a:ext cx="13172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제재소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00923" y="5454956"/>
            <a:ext cx="13172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석재소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41477" y="5454956"/>
            <a:ext cx="13172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금광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505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상점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다양한 아이템을 구매할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VIP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상점과 일반 상점으로 구성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VIP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상점은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VIP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레벨에 따라 살 수 있는 아이템이 달라진다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레벨이 높을수록 높은 단계의 아이템을 구입할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일반 상점은 자원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가속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버프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기타 아이템 등 다양한 아이템이 구비되어있지만 루비로만 구입해야 한다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pic>
        <p:nvPicPr>
          <p:cNvPr id="18" name="그림 17" descr="C:\Users\student\AppData\Local\Microsoft\Windows\INetCache\Content.Word\622FAF8D-BB0C-4035-AA7E-E842F16A072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14473"/>
            <a:ext cx="3649328" cy="199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 descr="C:\Users\student\AppData\Local\Microsoft\Windows\INetCache\Content.Word\D4D8E9C4-E8E1-42BA-8D17-71DA3A2A399B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90" y="4309966"/>
            <a:ext cx="3649328" cy="199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빌딩 숍 6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14062"/>
            <a:ext cx="1714500" cy="140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502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C:\Users\student\AppData\Local\Microsoft\Windows\INetCache\Content.Word\4C268766-F15D-4CA6-BA08-6509695AB6B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14473"/>
            <a:ext cx="3652851" cy="2050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역참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신비한 상인이 머무는 곳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신비한 상인은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VIP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레벨에 상관없이 여러 아이템을 판매한다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신비한 상인은 역참에 항상 주둔하고 있지 않다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건축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부대훈련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야만인처치 시 더 빨리 방문한다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신비한 상인이 방문하면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시간을 머문다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상품의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새로고침은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첫번째는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무료이지만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두번째부터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100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루비를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세번째는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200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루비를 소모한다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번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새로고침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가능하다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pic>
        <p:nvPicPr>
          <p:cNvPr id="21" name="그림 20" descr="빌딩 / 쿠리어 역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630" y="2852737"/>
            <a:ext cx="1476375" cy="115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479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8420EE6A-1B07-4519-B55F-79CC1C643A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74" y="4365104"/>
            <a:ext cx="3652307" cy="205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A8A72067-7258-4307-920C-32A7BA819F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610" y="2314473"/>
            <a:ext cx="3652307" cy="205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 descr="건물 거래소 1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49" y="2526717"/>
            <a:ext cx="17145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err="1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교역소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연맹원간 자원 원조가 가능하다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시청 건물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 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10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이상일 경우 건설 가능하다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운송량에 한계가 있다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그리고 운송량에 대한 세율이 적용된다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건물 업그레이드를 할수록 운송량과 세율이 인하된다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</p:spTree>
    <p:extLst>
      <p:ext uri="{BB962C8B-B14F-4D97-AF65-F5344CB8AC3E}">
        <p14:creationId xmlns:p14="http://schemas.microsoft.com/office/powerpoint/2010/main" val="1281458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자원 생산시설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356718"/>
              </p:ext>
            </p:extLst>
          </p:nvPr>
        </p:nvGraphicFramePr>
        <p:xfrm>
          <a:off x="2588608" y="1628800"/>
          <a:ext cx="6048674" cy="4188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7369"/>
                <a:gridCol w="597369"/>
                <a:gridCol w="1213484"/>
                <a:gridCol w="1213484"/>
                <a:gridCol w="1213484"/>
                <a:gridCol w="1213484"/>
              </a:tblGrid>
              <a:tr h="475535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식량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목재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석재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금화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</a:tr>
              <a:tr h="475535">
                <a:tc rowSpan="4"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수집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방법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도시 안</a:t>
                      </a: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농장</a:t>
                      </a: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제재소</a:t>
                      </a: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채석장</a:t>
                      </a: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금광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</a:tr>
              <a:tr h="733887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도시 </a:t>
                      </a: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밖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9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아카데미에서 연구 후 채집가능</a:t>
                      </a:r>
                      <a:r>
                        <a:rPr lang="en-US" altLang="ko-KR" sz="9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9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농토</a:t>
                      </a: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채벌장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채굴장</a:t>
                      </a: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금광상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야금술 연구 후 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채굴 가능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</a:tr>
              <a:tr h="4755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아이템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초급 자원포켓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,</a:t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백골목걸이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초급 자원포켓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</a:tr>
              <a:tr h="858907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보상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야먄인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전투승리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ko-KR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퀘스트</a:t>
                      </a:r>
                      <a:r>
                        <a:rPr lang="en-US" altLang="ko-KR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완료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VIP</a:t>
                      </a:r>
                      <a:r>
                        <a:rPr lang="en-US" altLang="ko-KR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보물상자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야먄인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전투승리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ko-KR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퀘스트</a:t>
                      </a:r>
                      <a:r>
                        <a:rPr lang="en-US" altLang="ko-KR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완료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VIP</a:t>
                      </a:r>
                      <a:r>
                        <a:rPr lang="en-US" altLang="ko-KR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보물상자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퀘스트</a:t>
                      </a:r>
                      <a:r>
                        <a:rPr lang="en-US" altLang="ko-KR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완료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이벤트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VIP</a:t>
                      </a:r>
                      <a:r>
                        <a:rPr lang="en-US" altLang="ko-KR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보물상자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이벤트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VIP</a:t>
                      </a:r>
                      <a:r>
                        <a:rPr lang="en-US" altLang="ko-KR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보물상자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</a:tr>
              <a:tr h="68712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스토어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도시보급소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현금결제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신비한 상인</a:t>
                      </a:r>
                      <a:endParaRPr lang="ko-KR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도시보급소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현금결제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신비한 상인</a:t>
                      </a:r>
                      <a:endParaRPr lang="ko-KR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도시보급소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현금결제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신비한 상인</a:t>
                      </a:r>
                      <a:endParaRPr lang="ko-KR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</a:tr>
              <a:tr h="475535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효과</a:t>
                      </a: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ko-KR" altLang="en-US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병력강화시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필요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9447" marR="3944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304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건물 스카우트 캠프 6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94234"/>
            <a:ext cx="1714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정찰병 주둔지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정찰병이 주둔하는 곳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정찰병은 왕국 내의 안개로 가려진 장소를 탐험을 통해 안개를 영구적으로 사라지게 할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정찰병은 부족마을을 찾을 경우 유저에게 메시지를 통해 보고한다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유저는 부족마을을 터치하여 유용한 아이템이나 무료기술 등을 획득할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정찰병은 숨겨진 동굴을 조사할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정찰병주둔지를 업그레이드하면 운영할 수 있는 정찰병의 수가 달라진다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건물레벨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5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인 경우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기를 운영할 수 있고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건물레벨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11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에 도달하면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기의 정찰병을 운용할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최대 운영 수는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기이다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정찰병주둔지 건물레벨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일 경우 정찰병은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5X5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범위를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건물레벨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4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일 경우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6X6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의 범위를 정찰한다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정찰병과 지도 아이템으로 왕국 내의 모든 안개를 없애면 황금열쇠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10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개와 보석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1000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개를 획득할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</p:spTree>
    <p:extLst>
      <p:ext uri="{BB962C8B-B14F-4D97-AF65-F5344CB8AC3E}">
        <p14:creationId xmlns:p14="http://schemas.microsoft.com/office/powerpoint/2010/main" val="3249115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막사 건물 1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661688"/>
            <a:ext cx="1714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uilding Archery Range 1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526" y="2666344"/>
            <a:ext cx="17145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uilding Stable 1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80" y="4070175"/>
            <a:ext cx="171450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uilding Siege Workshop 1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72" y="4127325"/>
            <a:ext cx="17145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훈련소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보병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궁수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기병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공성병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등의 군사를 생산한다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건물레벨업에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따라 생산량이 달라진다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각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군사유닛은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단계로 구분되어있다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아카데미를 통해 업그레이드가 가능하다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아카데미를 통한  군사 업그레이드를 했다고 해서 기존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유닛이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자동으로 업그레이드되지 않는다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개별적으로 업그레이드를 시켜줘야 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sp>
        <p:nvSpPr>
          <p:cNvPr id="26" name="직사각형 25"/>
          <p:cNvSpPr/>
          <p:nvPr/>
        </p:nvSpPr>
        <p:spPr>
          <a:xfrm>
            <a:off x="2310602" y="2391542"/>
            <a:ext cx="13172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군영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42284" y="2391542"/>
            <a:ext cx="13172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사격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소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00923" y="5454956"/>
            <a:ext cx="13172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마구간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41477" y="5454956"/>
            <a:ext cx="13172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공성 무기 공장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847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80440" y="4628091"/>
            <a:ext cx="551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작성자</a:t>
            </a: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80440" y="633877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288073" y="4449745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338094"/>
            <a:ext cx="864890" cy="160826"/>
          </a:xfrm>
          <a:prstGeom prst="rect">
            <a:avLst/>
          </a:prstGeom>
          <a:noFill/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04096" y="405279"/>
            <a:ext cx="7772400" cy="1470025"/>
          </a:xfrm>
        </p:spPr>
        <p:txBody>
          <a:bodyPr anchor="t"/>
          <a:lstStyle/>
          <a:p>
            <a:pPr algn="l"/>
            <a:r>
              <a:rPr lang="en-US" altLang="ko-KR" spc="-50" dirty="0" smtClean="0"/>
              <a:t>1</a:t>
            </a:r>
            <a:r>
              <a:rPr lang="ko-KR" altLang="en-US" spc="-50" dirty="0" smtClean="0"/>
              <a:t>조</a:t>
            </a:r>
            <a:endParaRPr lang="ko-KR" altLang="en-US" spc="-50" dirty="0"/>
          </a:p>
        </p:txBody>
      </p:sp>
      <p:sp>
        <p:nvSpPr>
          <p:cNvPr id="9" name="TextBox 8"/>
          <p:cNvSpPr txBox="1"/>
          <p:nvPr/>
        </p:nvSpPr>
        <p:spPr>
          <a:xfrm>
            <a:off x="6732240" y="4628091"/>
            <a:ext cx="2135976" cy="121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김병훈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차호준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차하연</a:t>
            </a: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박지영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한상이</a:t>
            </a: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훈련소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graphicFrame>
        <p:nvGraphicFramePr>
          <p:cNvPr id="1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384836"/>
              </p:ext>
            </p:extLst>
          </p:nvPr>
        </p:nvGraphicFramePr>
        <p:xfrm>
          <a:off x="2598790" y="1624748"/>
          <a:ext cx="6038491" cy="23803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1715"/>
                <a:gridCol w="1344194"/>
                <a:gridCol w="1344194"/>
                <a:gridCol w="1344194"/>
                <a:gridCol w="1344194"/>
              </a:tblGrid>
              <a:tr h="4760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+mn-cs"/>
                        </a:rPr>
                        <a:t>보병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ko-KR" altLang="en-US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궁병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기마병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ko-KR" altLang="en-US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공성병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</a:tr>
              <a:tr h="4760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특징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시청 레벨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때 생기는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최초의 군대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시청 레벨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때 생기는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두</a:t>
                      </a:r>
                      <a:r>
                        <a:rPr lang="ko-KR" altLang="en-US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번째 부대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시청 레벨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altLang="en-US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때 생기는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세번째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부대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시청 레벨</a:t>
                      </a:r>
                      <a:r>
                        <a:rPr lang="en-US" alt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altLang="en-US" sz="1000" kern="100" baseline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때 생기는</a:t>
                      </a:r>
                      <a:endParaRPr lang="en-US" altLang="ko-KR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네번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  <a:cs typeface="Times New Roman" panose="02020603050405020304" pitchFamily="18" charset="0"/>
                        </a:rPr>
                        <a:t> 째 부대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</a:tr>
              <a:tr h="4760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훈련소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군영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사격장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마구간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공성 무기 공장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</a:tr>
              <a:tr h="4760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훈련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보병 </a:t>
                      </a:r>
                      <a:r>
                        <a:rPr lang="ko-KR" sz="1000" kern="100" dirty="0" err="1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유닛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훈련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궁병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sz="1000" kern="100" dirty="0" err="1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유닛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훈련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기마병 </a:t>
                      </a:r>
                      <a:r>
                        <a:rPr lang="ko-KR" sz="1000" kern="100" dirty="0" err="1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유닛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훈련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공성병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sz="1000" kern="100" dirty="0" err="1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유닛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훈련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</a:tr>
              <a:tr h="4760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훈련단계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전사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ko-KR" altLang="en-US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투석수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기수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ko-KR" altLang="en-US" sz="1000" kern="10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공성퇴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38723" marR="3872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693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병원 건물 1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15" y="2704549"/>
            <a:ext cx="17145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병원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전투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후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부상자을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치료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하는 시설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수용인원이 다 차면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수용되지 못한 부상자들은 전부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사망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병원 레벨에 따라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수용가능 인원</a:t>
            </a:r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 정해져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있다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병원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 업을 하면 보상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생긴다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</p:spTree>
    <p:extLst>
      <p:ext uri="{BB962C8B-B14F-4D97-AF65-F5344CB8AC3E}">
        <p14:creationId xmlns:p14="http://schemas.microsoft.com/office/powerpoint/2010/main" val="803821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Building Castle 1 5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22" y="2060848"/>
            <a:ext cx="1711960" cy="133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성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‘성’은 사용자가 랠리를 사용할 수 있도록 허용하는 건물이다. 각각의 업그레이드 이후에는, 영웅이 성 내부에서 운용할 수 있는 병력 수가 증가한다. 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 latinLnBrk="0"/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사용자가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도시 내부에 처음 성을 건설하는 경우, “계약의 서”가 필요하지 않지만, 두 번째 업그레이드부터는 필요하다.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sp>
        <p:nvSpPr>
          <p:cNvPr id="22" name="직사각형 21"/>
          <p:cNvSpPr/>
          <p:nvPr/>
        </p:nvSpPr>
        <p:spPr>
          <a:xfrm>
            <a:off x="2310602" y="3641094"/>
            <a:ext cx="5588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buFontTx/>
              <a:buChar char="-"/>
            </a:pP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계약의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서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(Book of covenant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fontAlgn="base"/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fontAlgn="base"/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성을 업그레이드 하기 위해 필요한 아이템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경계탑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업그레이드에 필요한 저항의 화살과 비슷한 속성의 아이템이다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야만인 주둔지를 정복하거나 상점에서 개당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10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잼에 구매할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18479"/>
              </p:ext>
            </p:extLst>
          </p:nvPr>
        </p:nvGraphicFramePr>
        <p:xfrm>
          <a:off x="2987824" y="4581128"/>
          <a:ext cx="4368166" cy="1468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0301"/>
                <a:gridCol w="1047564"/>
                <a:gridCol w="1660301"/>
              </a:tblGrid>
              <a:tr h="3956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아이템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설명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획득방법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7815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계약의 서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성 업그레이드에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사용됨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- 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야만인 주둔지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Lv.1-4 (x3)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- 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상점에서 </a:t>
                      </a:r>
                      <a:r>
                        <a:rPr lang="ko-KR" sz="1000" kern="100" dirty="0" err="1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젬으로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구매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VIP( 2, 4, 6, 10, 13, 14) 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등급에서의 특별혜택상자 </a:t>
                      </a: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무작위</a:t>
                      </a: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5" name="그림 34" descr="Item Book of Covenant">
            <a:hlinkClick r:id="rId4" tooltip="&quot;Items/Book of Covenant&quot;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841" y="5305518"/>
            <a:ext cx="3905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356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성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50417"/>
              </p:ext>
            </p:extLst>
          </p:nvPr>
        </p:nvGraphicFramePr>
        <p:xfrm>
          <a:off x="2483768" y="1658305"/>
          <a:ext cx="5725160" cy="25607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9455"/>
                <a:gridCol w="1391920"/>
                <a:gridCol w="825500"/>
                <a:gridCol w="1336040"/>
                <a:gridCol w="704215"/>
                <a:gridCol w="748030"/>
              </a:tblGrid>
              <a:tr h="330535">
                <a:tc gridSpan="6"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성 건설 및 업그레이드 </a:t>
                      </a:r>
                      <a:r>
                        <a:rPr lang="ko-KR" sz="1000" kern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조건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레벨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요구조건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연맹집결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부대인원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비용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시간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전투력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연맹센터</a:t>
                      </a:r>
                      <a:r>
                        <a:rPr lang="en-US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Lv.1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25,000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en-US" sz="1000" kern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200</a:t>
                      </a: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en-US" sz="1000" kern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300</a:t>
                      </a: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3A3A3A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12s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연맹센터 </a:t>
                      </a:r>
                      <a:r>
                        <a:rPr lang="en-US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Lv.2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40,000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en-US" sz="1000" kern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300</a:t>
                      </a:r>
                    </a:p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en-US" sz="1000" kern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500</a:t>
                      </a:r>
                    </a:p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en-US" sz="1000" kern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</a:t>
                      </a:r>
                      <a:r>
                        <a:rPr lang="en-US" sz="1000" kern="0" dirty="0" err="1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계약의</a:t>
                      </a:r>
                      <a:r>
                        <a:rPr lang="en-US" sz="1000" kern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서 </a:t>
                      </a:r>
                      <a:r>
                        <a:rPr lang="en-US" sz="1000" kern="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x2</a:t>
                      </a:r>
                    </a:p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3A3A3A"/>
                        </a:solidFill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1m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11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9221" name="그림 4" descr="Resource icon f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72" y="2636912"/>
            <a:ext cx="2571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그림 3" descr="Resource icon w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72" y="2943733"/>
            <a:ext cx="3048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그림 7" descr="Resource icon f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85" y="3284984"/>
            <a:ext cx="2571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그림 6" descr="Resource icon w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193" y="3573016"/>
            <a:ext cx="3048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그림 5" descr="Item Book of Covenant">
            <a:hlinkClick r:id="rId4" tooltip="&quot;Items/Book of Covenant&quot;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929184"/>
            <a:ext cx="1905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9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Building Alliance Center 1 5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259690"/>
            <a:ext cx="1711960" cy="1302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연맹센터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연맹센터는 사용자가 속한 연맹의 다른 사용자들로부터 도움을 받거나 또는 그들에게 도움을 주는 기능에 핵심이 되는 건물이다. 사용자가 연맹 센터 위에 떠 있는 손 모양의 아이콘을 누르면 다른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연맹원의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대기시간이 줄어든다. 여기서 대기시간이란 건축, 병력훈련, 아카데미에서의 연구, 병원에서의 치료시간 등의 완료까지 걸리는 시간을 말한다.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sp>
        <p:nvSpPr>
          <p:cNvPr id="22" name="직사각형 21"/>
          <p:cNvSpPr/>
          <p:nvPr/>
        </p:nvSpPr>
        <p:spPr>
          <a:xfrm>
            <a:off x="2310602" y="3917127"/>
            <a:ext cx="558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지원 시스템의 원리’</a:t>
            </a:r>
          </a:p>
          <a:p>
            <a:pPr fontAlgn="base"/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 </a:t>
            </a:r>
          </a:p>
          <a:p>
            <a:pPr fontAlgn="base"/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지원: 사용자가 손 모양 아이콘을 누르는 행위.</a:t>
            </a:r>
          </a:p>
          <a:p>
            <a:pPr fontAlgn="base"/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하나의 도움 당 줄어드는 대기 시간은, 전체 시간의 1%일 수도 있고, 1분일 수도 있으며 그보다 클 수도 있다. 줄어드는 시간의 크기는 ‘연맹 탭-기술-발전’에서 ‘협공’ 기술에 투자함으로써 늘릴 수 있다.  </a:t>
            </a:r>
          </a:p>
        </p:txBody>
      </p:sp>
    </p:spTree>
    <p:extLst>
      <p:ext uri="{BB962C8B-B14F-4D97-AF65-F5344CB8AC3E}">
        <p14:creationId xmlns:p14="http://schemas.microsoft.com/office/powerpoint/2010/main" val="4195882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연맹센터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0040"/>
              </p:ext>
            </p:extLst>
          </p:nvPr>
        </p:nvGraphicFramePr>
        <p:xfrm>
          <a:off x="2771800" y="1340768"/>
          <a:ext cx="5307965" cy="25288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795"/>
                <a:gridCol w="743317"/>
                <a:gridCol w="936104"/>
                <a:gridCol w="1080120"/>
                <a:gridCol w="979339"/>
                <a:gridCol w="494030"/>
                <a:gridCol w="810260"/>
              </a:tblGrid>
              <a:tr h="295301">
                <a:tc gridSpan="7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연맹센터 건설 및 업그레이드 조건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레벨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요구조건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지원부대인원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지원받을 수 있는 횟수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비용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시간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전투력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시청 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Lv.3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15,000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endParaRPr lang="en-US" sz="1000" kern="100" dirty="0" smtClean="0">
                        <a:effectLst/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 500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500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7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2901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시청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Lv.3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20,000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6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1.0K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r>
                        <a:rPr lang="en-US" sz="1000" kern="100" dirty="0" smtClean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         1.0K</a:t>
                      </a:r>
                      <a:endParaRPr lang="en-US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35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10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19" name="그림 30" descr="Resource icon f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3" y="2283063"/>
            <a:ext cx="2571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31" descr="Resource icon wo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392" y="2602834"/>
            <a:ext cx="3048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32" descr="Resource icon f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140968"/>
            <a:ext cx="2571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33" descr="Resource icon wo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341" y="3475711"/>
            <a:ext cx="3048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033850"/>
              </p:ext>
            </p:extLst>
          </p:nvPr>
        </p:nvGraphicFramePr>
        <p:xfrm>
          <a:off x="2771801" y="4149081"/>
          <a:ext cx="5328592" cy="184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1805"/>
                <a:gridCol w="982950"/>
                <a:gridCol w="1075758"/>
                <a:gridCol w="1442321"/>
                <a:gridCol w="1075758"/>
              </a:tblGrid>
              <a:tr h="288032">
                <a:tc gridSpan="5"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지원효과 단계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83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지원대상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연맹센터 레벨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협공 레벨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절약되는 시간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83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 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1%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 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683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시간의 연구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Lv.4 (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최대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8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명 지원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Lv.2 (1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+30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x8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명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= 24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1.5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x8 = 12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857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8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분의 치료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Lv.8 (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최대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12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명 지원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Lv.2 (1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+30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4.8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x12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명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= 57.6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1.5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x12 = 18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990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일의 건설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Lv. 15 (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최대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19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명 지원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Lv.5 (1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+120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초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)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28.8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x19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명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= 9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시간</a:t>
                      </a:r>
                      <a:r>
                        <a:rPr lang="en-US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7.2</a:t>
                      </a:r>
                      <a:r>
                        <a:rPr lang="ko-KR" sz="1000" kern="10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endParaRPr lang="ko-KR" sz="1000" kern="10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r>
                        <a:rPr lang="ko-KR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분</a:t>
                      </a:r>
                      <a:r>
                        <a:rPr lang="en-US" sz="1000" kern="100" dirty="0">
                          <a:effectLst/>
                          <a:latin typeface="나눔고딕" panose="020B0600000101010101" charset="-127"/>
                          <a:ea typeface="나눔고딕" panose="020B0600000101010101" charset="-127"/>
                        </a:rPr>
                        <a:t> x19 = 57m</a:t>
                      </a:r>
                      <a:endParaRPr lang="ko-KR" sz="1000" kern="100" dirty="0">
                        <a:effectLst/>
                        <a:latin typeface="나눔고딕" panose="020B0600000101010101" charset="-127"/>
                        <a:ea typeface="나눔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478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성벽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성벽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최대 내구력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전투력으로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구성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정착한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지역에서 중요한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역할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을 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성벽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레벨을 올리기 위해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주점 </a:t>
            </a:r>
            <a:r>
              <a:rPr lang="ko-KR" altLang="ko-KR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레벨업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선행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되어야 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성벽에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사령관 주둔 가능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주둔 사령관 전투를 떠나면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일시적으로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빠져나감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업그레이들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위해 옥수수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나무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돌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필요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하다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pic>
        <p:nvPicPr>
          <p:cNvPr id="13314" name="Picture 2" descr="Building Wall 6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980" y="1432631"/>
            <a:ext cx="1714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316510" y="3042961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err="1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경계탑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10602" y="3300113"/>
            <a:ext cx="55886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공격력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생명력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전투력으로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구성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경비병이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높고 안전한 곳에서 주변 관찰 및 경계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때론 통신 체계의 일부</a:t>
            </a: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업그레이드를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위해 저항의 화살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옥수수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나무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등이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필요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하다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4" name="Picture 2" descr="Building Watchtower 6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726" y="3674232"/>
            <a:ext cx="17145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916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창고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식량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보호량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목재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보호량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석재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보호량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전투력으로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구성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적군의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약탈로부터 일정 자원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보호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된다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업그레이들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위해 옥수수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나무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활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등이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필요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하다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건물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pic>
        <p:nvPicPr>
          <p:cNvPr id="15362" name="Picture 2" descr="Building Storehouse 1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4904"/>
            <a:ext cx="1714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482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VIP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10602" y="1196752"/>
            <a:ext cx="5588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플레이어에게 강력한 전용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버프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부여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vip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포인트 혹은 보석으로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레벨업하면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더많은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혜택 부여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en-US" altLang="ko-KR" sz="1800" spc="-50" dirty="0" smtClean="0"/>
              <a:t>VIP</a:t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pic>
        <p:nvPicPr>
          <p:cNvPr id="16386" name="Picture 2" descr="버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21907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075022" y="1772816"/>
            <a:ext cx="237626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매일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로그인할 때 마다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(       </a:t>
            </a:r>
            <a:r>
              <a:rPr lang="en-US" altLang="ko-KR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vip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포인트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받을 수 있다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또는 연맹 선물에 의해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연속적으로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로그인할수록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더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많은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vip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포인트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적립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171450" indent="-171450">
              <a:buFontTx/>
              <a:buChar char="-"/>
            </a:pP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시청을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레벨까지 올리면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VIP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상점 개설 </a:t>
            </a:r>
            <a:r>
              <a:rPr lang="ko-KR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가능</a:t>
            </a:r>
            <a:endParaRPr lang="en-US" altLang="ko-KR" sz="100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en-US" altLang="ko-KR" sz="10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vip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레벨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 되면 장인 총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명을 고정적으로 사용 가능</a:t>
            </a:r>
          </a:p>
          <a:p>
            <a:pPr>
              <a:lnSpc>
                <a:spcPct val="150000"/>
              </a:lnSpc>
            </a:pPr>
            <a:endParaRPr lang="ko-KR" altLang="ko-KR" sz="10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4" name="그림 23" descr="VIP 포인트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58837"/>
            <a:ext cx="216024" cy="237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712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2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VIP</a:t>
            </a:r>
            <a:endParaRPr lang="en-US" altLang="ko-KR" sz="1200" b="1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요소 </a:t>
            </a:r>
            <a:r>
              <a:rPr lang="en-US" altLang="ko-KR" sz="1800" spc="-50" dirty="0" smtClean="0"/>
              <a:t>:</a:t>
            </a:r>
            <a:br>
              <a:rPr lang="en-US" altLang="ko-KR" sz="1800" spc="-50" dirty="0" smtClean="0"/>
            </a:br>
            <a:r>
              <a:rPr lang="en-US" altLang="ko-KR" sz="1800" spc="-50" dirty="0" smtClean="0"/>
              <a:t>VIP</a:t>
            </a:r>
            <a:br>
              <a:rPr lang="en-US" altLang="ko-KR" sz="1800" spc="-50" dirty="0" smtClean="0"/>
            </a:br>
            <a:endParaRPr lang="ko-KR" altLang="en-US" sz="1800" spc="-50" dirty="0"/>
          </a:p>
        </p:txBody>
      </p:sp>
      <p:pic>
        <p:nvPicPr>
          <p:cNvPr id="17410" name="Picture 2" descr="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1340768"/>
            <a:ext cx="4392488" cy="193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10602" y="3414919"/>
            <a:ext cx="5588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10</a:t>
            </a:r>
            <a:r>
              <a:rPr lang="ko-KR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렙이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되면 전설의 조각상 제공</a:t>
            </a:r>
          </a:p>
        </p:txBody>
      </p:sp>
      <p:pic>
        <p:nvPicPr>
          <p:cNvPr id="17411" name="Picture 3" descr="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3801198"/>
            <a:ext cx="4366186" cy="193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310602" y="5859460"/>
            <a:ext cx="5588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vip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보물상자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일일 무료와 특별혜택으로 구별</a:t>
            </a:r>
          </a:p>
        </p:txBody>
      </p:sp>
    </p:spTree>
    <p:extLst>
      <p:ext uri="{BB962C8B-B14F-4D97-AF65-F5344CB8AC3E}">
        <p14:creationId xmlns:p14="http://schemas.microsoft.com/office/powerpoint/2010/main" val="1383289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08126" y="1270010"/>
            <a:ext cx="23762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페이지 제목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페이지 제목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12318" y="94006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</a:t>
            </a:r>
            <a:r>
              <a:rPr lang="ko-KR" altLang="en-US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꼭지 제목</a:t>
            </a:r>
            <a:endParaRPr lang="en-US" altLang="ko-KR" sz="1400" b="1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12318" y="2101721"/>
            <a:ext cx="2592288" cy="894988"/>
            <a:chOff x="2312318" y="2101721"/>
            <a:chExt cx="2592288" cy="894988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꼭지 제목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08126" y="3284984"/>
            <a:ext cx="2595339" cy="901204"/>
            <a:chOff x="2308126" y="3973929"/>
            <a:chExt cx="2595339" cy="901204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꼭지 제목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08126" y="4321135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64671" y="939671"/>
            <a:ext cx="2592288" cy="894988"/>
            <a:chOff x="5464671" y="939671"/>
            <a:chExt cx="2592288" cy="894988"/>
          </a:xfrm>
        </p:grpSpPr>
        <p:sp>
          <p:nvSpPr>
            <p:cNvPr id="41" name="TextBox 40"/>
            <p:cNvSpPr txBox="1"/>
            <p:nvPr/>
          </p:nvSpPr>
          <p:spPr>
            <a:xfrm>
              <a:off x="5464671" y="93967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꼭지 제목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70004" y="128066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41429" y="2101721"/>
            <a:ext cx="2595339" cy="901204"/>
            <a:chOff x="5441429" y="2380228"/>
            <a:chExt cx="2595339" cy="901204"/>
          </a:xfrm>
        </p:grpSpPr>
        <p:sp>
          <p:nvSpPr>
            <p:cNvPr id="43" name="TextBox 42"/>
            <p:cNvSpPr txBox="1"/>
            <p:nvPr/>
          </p:nvSpPr>
          <p:spPr>
            <a:xfrm>
              <a:off x="5444480" y="2380228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5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꼭지 제목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441429" y="2727434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mtClean="0"/>
              <a:t>목차</a:t>
            </a:r>
            <a:endParaRPr lang="ko-KR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1-7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2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내용 제목</a:t>
            </a:r>
            <a:endParaRPr lang="en-US" altLang="ko-KR" sz="1200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10602" y="1196752"/>
            <a:ext cx="5588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내용을 작성하세요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본문내용 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spc="-3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나눔고딕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R, 10pt</a:t>
            </a:r>
            <a:endParaRPr lang="ko-KR" altLang="en-US" sz="1000" spc="-30" dirty="0"/>
          </a:p>
        </p:txBody>
      </p:sp>
      <p:sp>
        <p:nvSpPr>
          <p:cNvPr id="12" name="직사각형 11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8195" y="912763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smtClean="0"/>
              <a:t>차트 예시</a:t>
            </a:r>
            <a:endParaRPr lang="ko-KR" altLang="en-US" sz="1800" spc="-5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588224" y="633877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 smtClean="0"/>
              <a:t>감사합니다</a:t>
            </a:r>
            <a:r>
              <a:rPr lang="en-US" altLang="ko-KR" sz="3600" smtClean="0"/>
              <a:t>.</a:t>
            </a:r>
            <a:endParaRPr lang="ko-KR" altLang="en-US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smtClean="0"/>
              <a:t>꼭지 제목 </a:t>
            </a:r>
            <a:r>
              <a:rPr lang="en-US" altLang="ko-KR" sz="3800" b="0" spc="-90" smtClean="0"/>
              <a:t>:</a:t>
            </a:r>
            <a:br>
              <a:rPr lang="en-US" altLang="ko-KR" sz="3800" b="0" spc="-90" smtClean="0"/>
            </a:br>
            <a:r>
              <a:rPr lang="ko-KR" altLang="en-US" sz="3800" b="0" spc="-90" smtClean="0"/>
              <a:t>나눔고딕</a:t>
            </a:r>
            <a:r>
              <a:rPr lang="en-US" altLang="ko-KR" sz="3800" b="0" spc="-90" smtClean="0"/>
              <a:t>R, 38pt</a:t>
            </a:r>
            <a:endParaRPr lang="ko-KR" altLang="en-US" sz="3800" b="0" spc="-9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1652" y="93881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1200" b="1" kern="0" spc="-30" dirty="0" err="1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서비스명</a:t>
            </a:r>
            <a:r>
              <a:rPr lang="ko-KR" altLang="en-US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200" b="1" kern="0" spc="-3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라이즈</a:t>
            </a:r>
            <a:r>
              <a:rPr lang="ko-KR" altLang="en-US" sz="1200" b="1" kern="0" spc="-3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200" b="1" kern="0" spc="-3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오브</a:t>
            </a:r>
            <a:r>
              <a:rPr lang="ko-KR" altLang="en-US" sz="1200" b="1" kern="0" spc="-3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200" b="1" kern="0" spc="-3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킹덤즈</a:t>
            </a:r>
            <a:endParaRPr lang="en-US" altLang="ko-KR" sz="1200" b="1" kern="0" spc="-3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19849" y="1333245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2 </a:t>
            </a:r>
            <a:r>
              <a:rPr lang="ko-KR" altLang="en-US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플랫폼  </a:t>
            </a:r>
            <a:r>
              <a:rPr lang="en-US" altLang="ko-KR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:  </a:t>
            </a:r>
            <a:r>
              <a:rPr lang="ko-KR" altLang="en-US" sz="1200" b="1" kern="0" spc="-3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모바일</a:t>
            </a:r>
            <a:r>
              <a:rPr lang="ko-KR" altLang="en-US" sz="1200" b="1" kern="0" spc="-3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1200" b="1" kern="0" spc="-3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1200" b="1" kern="0" spc="-3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IOS/</a:t>
            </a:r>
            <a:r>
              <a:rPr lang="ko-KR" altLang="en-US" sz="1200" b="1" kern="0" spc="-3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안드로이드</a:t>
            </a:r>
            <a:r>
              <a:rPr lang="en-US" altLang="ko-KR" sz="1200" b="1" kern="0" spc="-3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altLang="ko-KR" sz="1200" b="1" kern="0" spc="-3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06715" y="2122099"/>
            <a:ext cx="5760640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3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라이즈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00" spc="-3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오브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00" spc="-3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킹덤은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중국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상하이에 소재한 게임 회사 </a:t>
            </a:r>
            <a:r>
              <a:rPr lang="en-US" altLang="ko-KR" sz="1000" u="sng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  <a:hlinkClick r:id="rId3" tooltip="https://www.lilithgames.com/en/us?nlr=1"/>
              </a:rPr>
              <a:t>Lilith Games</a:t>
            </a:r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 사에서 개발한</a:t>
            </a:r>
            <a:r>
              <a:rPr lang="en-US" altLang="ko-KR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전략 시뮬레이션 </a:t>
            </a:r>
            <a:r>
              <a:rPr lang="ko-KR" altLang="en-US" sz="100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모바일</a:t>
            </a:r>
            <a:r>
              <a:rPr lang="ko-KR" altLang="en-US" sz="1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게임이다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en-US" altLang="ko-KR" sz="1000" spc="-3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개  요</a:t>
            </a:r>
            <a:endParaRPr lang="ko-KR" altLang="en-US" sz="1800" b="1" spc="-50" dirty="0"/>
          </a:p>
        </p:txBody>
      </p:sp>
      <p:sp>
        <p:nvSpPr>
          <p:cNvPr id="19" name="TextBox 18"/>
          <p:cNvSpPr txBox="1"/>
          <p:nvPr/>
        </p:nvSpPr>
        <p:spPr>
          <a:xfrm>
            <a:off x="2319849" y="1727672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3 </a:t>
            </a:r>
            <a:r>
              <a:rPr lang="ko-KR" altLang="en-US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설명</a:t>
            </a:r>
            <a:endParaRPr lang="en-US" altLang="ko-KR" sz="12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20" dirty="0" err="1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Smartart</a:t>
            </a:r>
            <a:r>
              <a:rPr lang="ko-KR" altLang="en-US" sz="1200" spc="-2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를 이용한 도형</a:t>
            </a:r>
            <a:r>
              <a:rPr lang="en-US" altLang="ko-KR" sz="1200" spc="-2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200" spc="-2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예시</a:t>
            </a:r>
            <a:endParaRPr lang="en-US" altLang="ko-KR" sz="1200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10602" y="1196752"/>
            <a:ext cx="5588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내용을 작성하세요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본문내용 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spc="-3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나눔고딕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R, 10pt</a:t>
            </a:r>
            <a:endParaRPr lang="ko-KR" altLang="en-US" sz="1000" spc="-30" dirty="0" smtClean="0"/>
          </a:p>
          <a:p>
            <a:pPr>
              <a:lnSpc>
                <a:spcPct val="140000"/>
              </a:lnSpc>
            </a:pP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도형 안에 내용을 넣을 경우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상하좌우 중앙정렬을 권장합니다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의도 및 목적</a:t>
            </a:r>
            <a:endParaRPr lang="ko-KR" altLang="en-US" sz="1800" spc="-5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314003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주요 요소 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마인드맵</a:t>
            </a:r>
            <a:endParaRPr lang="ko-KR" altLang="en-US" sz="1800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31" y="752796"/>
            <a:ext cx="4978154" cy="581593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11760" y="918245"/>
            <a:ext cx="6311553" cy="51750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314003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서비스 </a:t>
            </a:r>
            <a:r>
              <a:rPr lang="en-US" altLang="ko-KR" sz="1800" spc="-50" dirty="0" smtClean="0"/>
              <a:t>Flow</a:t>
            </a:r>
            <a:endParaRPr lang="ko-KR" altLang="en-US" sz="1800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23" y="1556792"/>
            <a:ext cx="5797225" cy="34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8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2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차트 예시</a:t>
            </a:r>
            <a:endParaRPr lang="en-US" altLang="ko-KR" sz="1200" spc="-20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0602" y="1196752"/>
            <a:ext cx="55886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삽입 </a:t>
            </a:r>
            <a:r>
              <a:rPr lang="en-US" altLang="ko-KR" sz="100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00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차트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이용하여 다양한 차트형태를 구현할 수 있습니다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표를 선택한 상태에서 </a:t>
            </a:r>
            <a:r>
              <a:rPr lang="ko-KR" altLang="en-US" sz="1000" spc="-3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오른클릭을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한 뒤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데이터 편집</a:t>
            </a: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을 클릭하여</a:t>
            </a:r>
          </a:p>
          <a:p>
            <a:pPr>
              <a:lnSpc>
                <a:spcPct val="140000"/>
              </a:lnSpc>
            </a:pPr>
            <a:r>
              <a:rPr lang="ko-KR" altLang="en-US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실제 내용과 수치를 편집해 사용할 수 있습니다</a:t>
            </a: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spc="-30" dirty="0"/>
          </a:p>
        </p:txBody>
      </p:sp>
      <p:sp>
        <p:nvSpPr>
          <p:cNvPr id="13" name="직사각형 12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16235" y="918245"/>
            <a:ext cx="1725960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UI </a:t>
            </a:r>
            <a:r>
              <a:rPr lang="ko-KR" altLang="en-US" sz="1800" spc="-50" dirty="0" smtClean="0"/>
              <a:t>구성</a:t>
            </a:r>
            <a:endParaRPr lang="ko-KR" altLang="en-US" sz="1800" spc="-5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5511</TotalTime>
  <Words>1439</Words>
  <Application>Microsoft Office PowerPoint</Application>
  <PresentationFormat>화면 슬라이드 쇼(4:3)</PresentationFormat>
  <Paragraphs>387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Times New Roman</vt:lpstr>
      <vt:lpstr>나눔고딕 ExtraBold</vt:lpstr>
      <vt:lpstr>Arial</vt:lpstr>
      <vt:lpstr>나눔명조 ExtraBold</vt:lpstr>
      <vt:lpstr>맑은 고딕</vt:lpstr>
      <vt:lpstr>나눔고딕</vt:lpstr>
      <vt:lpstr>Office 테마</vt:lpstr>
      <vt:lpstr>라이즈 오브 킹덤즈 시스템 분석</vt:lpstr>
      <vt:lpstr>1조</vt:lpstr>
      <vt:lpstr>목차</vt:lpstr>
      <vt:lpstr>꼭지 제목 : 나눔고딕R, 38pt</vt:lpstr>
      <vt:lpstr>개  요</vt:lpstr>
      <vt:lpstr>의도 및 목적</vt:lpstr>
      <vt:lpstr>주요 요소  마인드맵</vt:lpstr>
      <vt:lpstr>서비스 Flow</vt:lpstr>
      <vt:lpstr>UI 구성</vt:lpstr>
      <vt:lpstr>UI 순서도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건물 </vt:lpstr>
      <vt:lpstr>서비스 요소 : VIP </vt:lpstr>
      <vt:lpstr>서비스 요소 : VIP </vt:lpstr>
      <vt:lpstr>차트 예시</vt:lpstr>
      <vt:lpstr>감사합니다.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student</cp:lastModifiedBy>
  <cp:revision>25</cp:revision>
  <dcterms:created xsi:type="dcterms:W3CDTF">2011-08-23T09:45:48Z</dcterms:created>
  <dcterms:modified xsi:type="dcterms:W3CDTF">2020-01-09T08:27:47Z</dcterms:modified>
</cp:coreProperties>
</file>